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144000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536410EF-9496-49AD-A033-910D57F5BE0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新細明體" pitchFamily="18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500B23E-939E-409B-934B-EF2A39E81AF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51279" y="0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B5CBE-2B3F-4EBF-AFF1-6188A77B8DEA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新細明體" pitchFamily="18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6/20/2025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新細明體" pitchFamily="18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692391D-0E1D-4460-AB1F-D25D92A34FF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378945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新細明體" pitchFamily="18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2E81D9D-A6D8-4A1F-85AE-67AC0EC85975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51279" y="9378945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FAE647-FAD0-4830-9F9D-26BA1352FBE1}" type="slidenum">
              <a:t>‹#›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新細明體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94767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25B368CC-94C6-420E-878C-BFC4EFBE714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EAF2640-871A-4F50-BB80-0991ACF6DE6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1279" y="0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fld id="{8AE98A34-B467-437B-B0A2-A11805CAA262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26EAB0F9-9051-4A69-A933-C05B203F7E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09778" y="741358"/>
            <a:ext cx="2778120" cy="37020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60F19820-8319-4096-9B61-A136D666F8B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454" y="4691064"/>
            <a:ext cx="5438778" cy="44418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329055-1236-45A6-8455-C90B525AFFB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8945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EA1956F-E6F9-490D-BF8A-0D20FEA5B79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1279" y="9378945"/>
            <a:ext cx="2944816" cy="493711"/>
          </a:xfrm>
          <a:prstGeom prst="rect">
            <a:avLst/>
          </a:prstGeom>
          <a:noFill/>
          <a:ln>
            <a:noFill/>
          </a:ln>
        </p:spPr>
        <p:txBody>
          <a:bodyPr vert="horz" wrap="square" lIns="91028" tIns="45509" rIns="91028" bIns="45509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fld id="{07FCA5C6-B64B-41CB-9905-0CC888BF75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6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BB1B75-D6DB-4D7E-82CF-2E5BF57394E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14350" y="2840574"/>
            <a:ext cx="5829300" cy="196003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54707B7-DB69-4A36-B1A5-F1195847B9A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28700" y="5181603"/>
            <a:ext cx="4800600" cy="2336804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DA10D3-F992-488F-8528-BB81536236A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23D581-A280-4B14-9E0A-9A902FFC992B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8A0800-295A-4055-A119-7EDD6B150E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C17483-F650-4FD2-8360-67EB227A86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CC116E-C0E8-4084-8E29-0E2F583404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7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97BD34-ED6F-452B-BE40-83B1125B25E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808E0BC-D636-4131-8EF3-666C535F8D8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0A1B68-3A8B-49ED-9E3C-88DA65E8CE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3E0A08-485D-4C18-8A04-ED28C8FD7B7F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1779D2-AB2E-48BC-BDB6-47CE6A51AF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4659505-3E67-4D7D-B515-8B97421699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684081-8959-4ACC-81CA-15FF9DFA9A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5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383D9E1-DB09-4E60-97AE-F5772F38F7F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3729032" y="488947"/>
            <a:ext cx="1157292" cy="104013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62F09E3-D307-45E4-90BF-ACC78A7B8CD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257175" y="488947"/>
            <a:ext cx="3357567" cy="104013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3B4A15-CCD4-46CF-9179-31606A0F0F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1F6074-F348-4569-911A-61F0592AE497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B27366-26D1-4E55-B5F8-2870F63669F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3B8D2B-81E0-4B18-AE89-D58A76A94F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5B0E42-1A2F-4CC3-9693-13C653DE29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8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6A1C61-F82E-4D92-A45B-DB41E1E2866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90B29A-4377-46EC-87B2-8C471D7EC26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F046DE-951C-46A7-ACBA-01641C938E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DC9126-C64E-4D4D-BD31-2F81A4DB6D69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85D23B-1A49-4E72-80DB-F0AA974765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055C22-F00F-40D7-A7AE-3A75C54D9E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DC17C4-5D39-4B5A-8148-51267EF5585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37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0E7CC4-784B-4B37-89BA-F5CC83DF86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1736" y="5875870"/>
            <a:ext cx="5829300" cy="1816098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B43E8E5-4FFC-4B7C-82A1-1D06E2EFC43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41736" y="3875620"/>
            <a:ext cx="5829300" cy="2000250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CBC298-50CE-4008-A32D-E41EA34B9D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8687C0-8D64-470B-9665-D99FEF805C21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401FC2-445E-4231-B9FE-BDFA53DE54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BF7E75-BA27-4369-95D3-1A33A78B62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6C11D2-5B05-4841-AD7B-DE8A1DC1D46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0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95A391-E05B-401E-8566-23B3C5A3504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C38961-D629-4387-AFBD-0D8EA413054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7175" y="2844798"/>
            <a:ext cx="2257425" cy="8045448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F68E746-E02E-4786-9377-5156FF00534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2628899" y="2844798"/>
            <a:ext cx="2257425" cy="8045448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E4E632B-30B0-4A2C-9643-8520B578A8C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FC37A-80EC-4206-A8B7-8A5E8C6FE2BA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DB123AB-CE42-4EB7-BD69-677097E4DD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49404F30-CEF0-46BE-BF50-9E5D442161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5D4FD4-4326-44D0-A15F-02FE3F582C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7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012175-3DC9-4F3D-9FD4-B55C0FD8AC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2900" y="366180"/>
            <a:ext cx="6172200" cy="15240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64BBC67-FBDC-4E0A-B4BD-F7A3D32EE5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2900" y="2046820"/>
            <a:ext cx="3030138" cy="853016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F4A0E90-792B-49AE-8722-EA616FCCA33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342900" y="2899836"/>
            <a:ext cx="3030138" cy="526837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79FF77C-E5CD-456F-BACC-05DDA4C6436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3483772" y="2046820"/>
            <a:ext cx="3031327" cy="853016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A700CF4-9BC1-4786-A4FA-12EC5FBF670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3483772" y="2899836"/>
            <a:ext cx="3031327" cy="526837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A403D4EE-9014-4924-BDB1-38B8D0187D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29F1AB-40FE-42C1-81CA-0F2FCA46D11B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1BB31A61-1DD2-4E9A-975A-C8A62B469E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316FC96F-9B22-4D95-B088-69D163CF2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7C0E26-EA3F-482A-AAE8-4667BA156E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8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E00939-3CB0-4378-A7E7-A7C6DFB3847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23F63A43-2A12-4C00-893F-701B88BCF4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4072E8-B768-4C48-A07D-B6FCA0702C93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4C0D8884-00E5-4446-910E-C7FEB65B0E6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52F4A7F-8BB8-4401-84DF-97533C47BB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81640-5CC4-4FA7-8ED5-8E8C1325AF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7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CC8090FA-CA32-4363-A705-57CA58107B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CFCDFC-4B60-48B3-821E-E343186C65C8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4E0B67C8-704A-4007-AC6E-C0912333851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7E29563F-A8DE-4786-B4A3-01C4BF175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12AB1C-7E8F-4599-868C-9E4FB06359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9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4D289-9440-489D-8B71-31D52734ED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2900" y="364068"/>
            <a:ext cx="2256236" cy="154939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54307A-019C-4D3B-895E-2BABCA6D729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681285" y="364068"/>
            <a:ext cx="3833814" cy="780414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A99B591-82C7-4B9F-ABD7-004951F1DED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42900" y="1913473"/>
            <a:ext cx="2256236" cy="625475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CC6C1A3-C81D-4D14-8668-9535E6EDBB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E70AF1-E55B-4ABC-AE2F-4849207DB5B2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B40CF82-8D02-486F-B2EF-68A26ABFA0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F87BDC7-6F39-4506-9CF1-18E349A8D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3CB680-F60F-44D1-BE1B-F380875A5C4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2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8F13EB-8CB1-4760-B3CA-3562E568E1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44213" y="6400800"/>
            <a:ext cx="4114800" cy="755651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4B603EE-1DCD-4272-A826-444E11F5F58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344213" y="817034"/>
            <a:ext cx="4114800" cy="54864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8602492-2731-4B4A-84D9-B76D02B7676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344213" y="7156451"/>
            <a:ext cx="4114800" cy="1073148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CF3A735-8599-4D36-BFD0-66F6B687813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68F1C9-C7FF-4146-992F-699361049318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384273A-B316-4857-9A22-664DA6147F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283C8B4-F70E-49E8-882A-F26730B4A8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B1FFFA-5DA5-4101-90E0-1351372D254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4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7B7487E-DD5B-444D-87D4-64F1B2F3D5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2900" y="366710"/>
            <a:ext cx="6172200" cy="15240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93DAD4-8403-459D-BA9F-EBFD079FC7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2900" y="2133596"/>
            <a:ext cx="6172200" cy="603408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5A97CB-DA3C-48D7-873D-8AD45167EC6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42900" y="8475665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fld id="{1CD041A6-E03E-4801-A3EF-1B160DAC7C3E}" type="datetime1">
              <a:rPr lang="en-US"/>
              <a:pPr lvl="0"/>
              <a:t>6/20/2025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461965-AAAA-4A58-B49F-DA24DF3BB3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343150" y="8475665"/>
            <a:ext cx="2171699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16ACE0-CB48-481A-BB13-779CF7CC26D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914900" y="8475665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 pitchFamily="34"/>
                <a:ea typeface="新細明體" pitchFamily="18"/>
              </a:defRPr>
            </a:lvl1pPr>
          </a:lstStyle>
          <a:p>
            <a:pPr lvl="0"/>
            <a:fld id="{2A194F2D-B677-4F6B-9E43-54A7473CB2C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1pPr>
    </p:titleStyle>
    <p:bodyStyle>
      <a:lvl1pPr marL="342900" marR="0" lvl="0" indent="-34290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1pPr>
      <a:lvl2pPr marL="742950" marR="0" lvl="1" indent="-285750" algn="l" defTabSz="914400" rtl="0" fontAlgn="auto" hangingPunct="0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2pPr>
      <a:lvl3pPr marL="1143000" marR="0" lvl="2" indent="-228600" algn="l" defTabSz="914400" rtl="0" fontAlgn="auto" hangingPunct="0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3pPr>
      <a:lvl4pPr marL="1600200" marR="0" lvl="3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4pPr>
      <a:lvl5pPr marL="2057400" marR="0" lvl="4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>
            <a:extLst>
              <a:ext uri="{FF2B5EF4-FFF2-40B4-BE49-F238E27FC236}">
                <a16:creationId xmlns:a16="http://schemas.microsoft.com/office/drawing/2014/main" id="{378571C4-4208-4079-9ED2-453C6EEED1ED}"/>
              </a:ext>
            </a:extLst>
          </p:cNvPr>
          <p:cNvSpPr/>
          <p:nvPr/>
        </p:nvSpPr>
        <p:spPr>
          <a:xfrm>
            <a:off x="0" y="0"/>
            <a:ext cx="6858000" cy="1763713"/>
          </a:xfrm>
          <a:prstGeom prst="rect">
            <a:avLst/>
          </a:prstGeom>
          <a:solidFill>
            <a:srgbClr val="FFFF00"/>
          </a:solidFill>
          <a:ln w="25402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D45268-C943-45B3-884F-2637AEA9E3CC}"/>
              </a:ext>
            </a:extLst>
          </p:cNvPr>
          <p:cNvSpPr/>
          <p:nvPr/>
        </p:nvSpPr>
        <p:spPr>
          <a:xfrm>
            <a:off x="458791" y="3721095"/>
            <a:ext cx="6172200" cy="152400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1" i="0" u="none" strike="noStrike" kern="1200" cap="none" spc="0" baseline="0">
              <a:solidFill>
                <a:srgbClr val="000000"/>
              </a:solidFill>
              <a:uFillTx/>
              <a:latin typeface="標楷體" pitchFamily="65"/>
              <a:ea typeface="標楷體" pitchFamily="65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5F6CA04-33E7-474C-8396-92F983A74C4F}"/>
              </a:ext>
            </a:extLst>
          </p:cNvPr>
          <p:cNvSpPr txBox="1"/>
          <p:nvPr/>
        </p:nvSpPr>
        <p:spPr>
          <a:xfrm>
            <a:off x="612776" y="539752"/>
            <a:ext cx="5487991" cy="83184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4800" b="1" i="0" u="none" strike="noStrike" kern="1200" cap="none" spc="0" baseline="0">
                <a:solidFill>
                  <a:srgbClr val="FF0000"/>
                </a:solidFill>
                <a:uFillTx/>
                <a:latin typeface="標楷體" pitchFamily="65"/>
                <a:ea typeface="標楷體" pitchFamily="65"/>
              </a:rPr>
              <a:t>事故處理諮詢專線</a:t>
            </a:r>
          </a:p>
        </p:txBody>
      </p:sp>
      <p:pic>
        <p:nvPicPr>
          <p:cNvPr id="5" name="圖片 1">
            <a:extLst>
              <a:ext uri="{FF2B5EF4-FFF2-40B4-BE49-F238E27FC236}">
                <a16:creationId xmlns:a16="http://schemas.microsoft.com/office/drawing/2014/main" id="{5B444B07-244A-4155-864C-0D88ABF3D8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977" y="7380286"/>
            <a:ext cx="2222504" cy="176371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3EDFA952-8D55-43BD-A985-58773E00409D}"/>
              </a:ext>
            </a:extLst>
          </p:cNvPr>
          <p:cNvSpPr txBox="1"/>
          <p:nvPr/>
        </p:nvSpPr>
        <p:spPr>
          <a:xfrm>
            <a:off x="53977" y="1908179"/>
            <a:ext cx="6707188" cy="54006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中山醫學大學雲端總機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:36097722</a:t>
            </a:r>
          </a:p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實驗室意外事故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---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實驗室負責人分機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</a:t>
            </a:r>
            <a:b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</a:b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通報環境與安全衛生中心分機</a:t>
            </a:r>
            <a:b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</a:b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11461(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職安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、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11462(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環保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、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11540(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輻防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)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、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26351(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生安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)</a:t>
            </a:r>
          </a:p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火災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---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消防隊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:119</a:t>
            </a:r>
          </a:p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燒燙傷或一般傷害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身心健康中心護理師分機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:26392 </a:t>
            </a:r>
            <a:r>
              <a:rPr lang="en-US" sz="1600" b="1" i="0" u="none" strike="noStrike" kern="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; 26201(</a:t>
            </a:r>
            <a:r>
              <a:rPr lang="zh-TW" sz="1600" b="1" i="0" u="none" strike="noStrike" kern="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職護</a:t>
            </a:r>
            <a:r>
              <a:rPr lang="en-US" sz="1600" b="1" i="0" u="none" strike="noStrike" kern="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)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中山附設醫院總機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:24739595</a:t>
            </a: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中山附設醫院急診醫學部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:24739595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分機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32110</a:t>
            </a:r>
          </a:p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中毒事故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台北榮總毒藥物防制諮詢中心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:02-28717121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　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198433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毒性化學物質外洩事故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臺中市環保局環境衛生及毒化物管理科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:22289111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分機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66515</a:t>
            </a: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中區環境事故專業技術小組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-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臺中隊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:0800-899-690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；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2568-9082</a:t>
            </a:r>
          </a:p>
          <a:p>
            <a:pPr marL="198433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一般事故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學校警衛室分機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:11423</a:t>
            </a: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緊急事件分機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:11111  </a:t>
            </a: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教官室諮詢專線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(24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小時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):24721471</a:t>
            </a:r>
          </a:p>
          <a:p>
            <a:pPr marL="342900" marR="0" lvl="0" indent="-34290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u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實驗室職安事故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臺中市勞動檢查處職災通報專線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:2527-3553</a:t>
            </a:r>
          </a:p>
          <a:p>
            <a:pPr marL="598483" marR="0" lvl="1" indent="-285750" algn="l" defTabSz="914400" rtl="0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itchFamily="2"/>
              <a:buChar char="l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實驗室發生以下職災時，應於</a:t>
            </a:r>
            <a:r>
              <a:rPr lang="en-US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8</a:t>
            </a:r>
            <a:r>
              <a:rPr lang="zh-TW" sz="16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小時內通報臺中市勞動檢查處</a:t>
            </a:r>
            <a:endParaRPr lang="en-US" sz="16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l" defTabSz="914400" rtl="0" fontAlgn="auto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           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（</a:t>
            </a: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1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）死亡災害。</a:t>
            </a:r>
          </a:p>
          <a:p>
            <a:pPr marL="0" marR="0" lvl="0" indent="0" algn="l" defTabSz="914400" rtl="0" fontAlgn="auto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           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（</a:t>
            </a: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2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）罹災人數三人以上。</a:t>
            </a:r>
            <a:endParaRPr lang="en-US" sz="14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l" defTabSz="914400" rtl="0" fontAlgn="auto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            (3) 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發生災害之罹災人數在一人以上，且需住院治療。</a:t>
            </a:r>
            <a:endParaRPr lang="en-US" sz="1400" b="1" i="0" u="none" strike="noStrike" kern="1200" cap="none" spc="0" baseline="0">
              <a:solidFill>
                <a:srgbClr val="000099"/>
              </a:solidFill>
              <a:uFillTx/>
              <a:latin typeface="標楷體" pitchFamily="65"/>
              <a:ea typeface="標楷體" pitchFamily="65"/>
            </a:endParaRPr>
          </a:p>
          <a:p>
            <a:pPr marL="0" marR="0" lvl="0" indent="0" algn="l" defTabSz="914400" rtl="0" fontAlgn="auto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           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（</a:t>
            </a:r>
            <a:r>
              <a:rPr lang="en-US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4</a:t>
            </a:r>
            <a:r>
              <a:rPr lang="zh-TW" sz="1400" b="1" i="0" u="none" strike="noStrike" kern="1200" cap="none" spc="0" baseline="0">
                <a:solidFill>
                  <a:srgbClr val="000099"/>
                </a:solidFill>
                <a:uFillTx/>
                <a:latin typeface="標楷體" pitchFamily="65"/>
                <a:ea typeface="標楷體" pitchFamily="65"/>
              </a:rPr>
              <a:t>）其他經中央主管機關指定公告之災害。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5006573-733D-41C0-B31A-83B41A34EAEA}"/>
              </a:ext>
            </a:extLst>
          </p:cNvPr>
          <p:cNvSpPr txBox="1"/>
          <p:nvPr/>
        </p:nvSpPr>
        <p:spPr>
          <a:xfrm>
            <a:off x="3357567" y="8866186"/>
            <a:ext cx="3500432" cy="2809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5783" tIns="47896" rIns="95783" bIns="47896" anchor="t" anchorCtr="0" compatLnSpc="1">
            <a:spAutoFit/>
          </a:bodyPr>
          <a:lstStyle/>
          <a:p>
            <a:pPr marL="0" marR="0" lvl="0" indent="0" algn="l" defTabSz="9572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2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中山醫學大學環境與安全衛生中心 </a:t>
            </a: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  114.01</a:t>
            </a:r>
            <a:r>
              <a:rPr lang="zh-TW" sz="1200" b="1" i="0" u="none" strike="noStrike" kern="1200" cap="none" spc="0" baseline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</a:rPr>
              <a:t>更新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72A2CF6-2170-423A-BFF8-2D7AB41A1527}"/>
              </a:ext>
            </a:extLst>
          </p:cNvPr>
          <p:cNvSpPr/>
          <p:nvPr/>
        </p:nvSpPr>
        <p:spPr>
          <a:xfrm>
            <a:off x="582609" y="420688"/>
            <a:ext cx="5829300" cy="1069976"/>
          </a:xfrm>
          <a:prstGeom prst="rect">
            <a:avLst/>
          </a:prstGeom>
          <a:noFill/>
          <a:ln w="57150" cap="flat">
            <a:solidFill>
              <a:srgbClr val="000000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00" b="0" i="0" u="none" strike="noStrike" kern="1200" cap="none" spc="0" baseline="0">
              <a:solidFill>
                <a:srgbClr val="0000FF"/>
              </a:solidFill>
              <a:uFillTx/>
              <a:latin typeface="Times New Roman" pitchFamily="18"/>
              <a:ea typeface="新細明體" pitchFamily="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2720</TotalTime>
  <Words>249</Words>
  <Application>Microsoft Office PowerPoint</Application>
  <PresentationFormat>寬螢幕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中山醫學大學 100年度校務評鑑自我評鑑</dc:title>
  <dc:creator>rhistory</dc:creator>
  <cp:lastModifiedBy>USER</cp:lastModifiedBy>
  <cp:revision>85</cp:revision>
  <cp:lastPrinted>2014-09-29T07:48:08Z</cp:lastPrinted>
  <dcterms:created xsi:type="dcterms:W3CDTF">2011-04-25T09:29:45Z</dcterms:created>
  <dcterms:modified xsi:type="dcterms:W3CDTF">2025-06-20T03:54:20Z</dcterms:modified>
</cp:coreProperties>
</file>